
<file path=[Content_Types].xml><?xml version="1.0" encoding="utf-8"?>
<Types xmlns="http://schemas.openxmlformats.org/package/2006/content-types">
  <Default Extension="xml" ContentType="application/xml"/>
  <Default Extension="wav" ContentType="audio/wav"/>
  <Default Extension="jpeg" ContentType="image/jpeg"/>
  <Default Extension="rels" ContentType="application/vnd.openxmlformats-package.relationships+xml"/>
  <Default Extension="m4a" ContentType="audi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6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8" r:id="rId3"/>
    <p:sldId id="260" r:id="rId4"/>
    <p:sldId id="262" r:id="rId5"/>
    <p:sldId id="267" r:id="rId6"/>
    <p:sldId id="266" r:id="rId7"/>
    <p:sldId id="265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Four Decisions" id="{E92EE892-1E3A-4087-958E-BAFE4F4721F2}">
          <p14:sldIdLst>
            <p14:sldId id="256"/>
            <p14:sldId id="258"/>
            <p14:sldId id="260"/>
            <p14:sldId id="262"/>
            <p14:sldId id="267"/>
            <p14:sldId id="266"/>
            <p14:sldId id="265"/>
            <p14:sldId id="268"/>
            <p14:sldId id="269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33" autoAdjust="0"/>
    <p:restoredTop sz="99813" autoAdjust="0"/>
  </p:normalViewPr>
  <p:slideViewPr>
    <p:cSldViewPr>
      <p:cViewPr varScale="1">
        <p:scale>
          <a:sx n="90" d="100"/>
          <a:sy n="90" d="100"/>
        </p:scale>
        <p:origin x="-1816" y="-96"/>
      </p:cViewPr>
      <p:guideLst>
        <p:guide orient="horz" pos="2160"/>
        <p:guide orient="horz" pos="192"/>
        <p:guide orient="horz" pos="52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391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02021-F9BB-432D-A212-2F02F84028E5}" type="datetimeFigureOut">
              <a:rPr lang="en-US" smtClean="0"/>
              <a:t>6/19/15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8DA7D1-680C-47DA-98B9-12465CB35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374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C7DBE9-A486-449D-BE33-F161E4FBCF0F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BCB27-A446-4242-994B-61F6F8572B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67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indent="-228600" algn="l" defTabSz="914400" rtl="0" eaLnBrk="1" latinLnBrk="0" hangingPunct="1">
      <a:spcBef>
        <a:spcPts val="600"/>
      </a:spcBef>
      <a:buFont typeface="Arial" pitchFamily="34" charset="0"/>
      <a:buChar char="•"/>
      <a:defRPr sz="1200" i="1" kern="1200">
        <a:solidFill>
          <a:schemeClr val="tx1"/>
        </a:solidFill>
        <a:latin typeface="+mn-lt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5430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002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lvl="1" indent="0">
              <a:buNone/>
            </a:pPr>
            <a:endParaRPr lang="en-US" sz="1200" i="1" kern="1200" baseline="0" noProof="0" dirty="0" smtClean="0">
              <a:solidFill>
                <a:schemeClr val="tx1"/>
              </a:solidFill>
              <a:latin typeface="+mn-lt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BCB27-A446-4242-994B-61F6F8572BA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86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noProof="0" dirty="0" smtClean="0">
              <a:solidFill>
                <a:schemeClr val="tx1"/>
              </a:solidFill>
              <a:latin typeface="+mn-lt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BCB27-A446-4242-994B-61F6F8572BA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34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0" kern="1200" noProof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Again I put only the key concept on screen and then talk about it.</a:t>
            </a:r>
          </a:p>
          <a:p>
            <a:r>
              <a:rPr lang="en-US" sz="1200" kern="1200" noProof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 </a:t>
            </a:r>
          </a:p>
          <a:p>
            <a:r>
              <a:rPr lang="en-US" sz="1200" b="1" kern="1200" noProof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Slide Note:</a:t>
            </a:r>
            <a:endParaRPr lang="en-US" sz="1200" kern="1200" noProof="0" dirty="0" smtClean="0">
              <a:solidFill>
                <a:schemeClr val="tx1"/>
              </a:solidFill>
              <a:latin typeface="+mn-lt"/>
              <a:ea typeface="ＭＳ Ｐゴシック" charset="-128"/>
              <a:cs typeface="ＭＳ Ｐゴシック" charset="-128"/>
            </a:endParaRPr>
          </a:p>
          <a:p>
            <a:pPr lvl="1"/>
            <a:r>
              <a:rPr lang="en-US" sz="1200" i="1" kern="1200" noProof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This slide illustrates the alignment with a new topic using color. Note that it uses a color-coded</a:t>
            </a:r>
            <a:r>
              <a:rPr lang="en-US" sz="1200" i="1" kern="1200" baseline="0" noProof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 Section Header layout.</a:t>
            </a:r>
            <a:endParaRPr lang="en-US" sz="1200" i="1" kern="1200" noProof="0" dirty="0" smtClean="0">
              <a:solidFill>
                <a:schemeClr val="tx1"/>
              </a:solidFill>
              <a:latin typeface="+mn-lt"/>
              <a:ea typeface="ＭＳ Ｐゴシック" charset="-128"/>
              <a:cs typeface="ＭＳ Ｐゴシック" charset="-128"/>
            </a:endParaRPr>
          </a:p>
          <a:p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BCB27-A446-4242-994B-61F6F8572BA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284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noProof="0" dirty="0" smtClean="0">
                <a:ea typeface="ＭＳ Ｐゴシック" pitchFamily="26" charset="-128"/>
                <a:cs typeface="ＭＳ Ｐゴシック" pitchFamily="26" charset="-128"/>
              </a:rPr>
              <a:t>Key Points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BCB27-A446-4242-994B-61F6F8572BA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974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noProof="0" dirty="0" smtClean="0">
                <a:ea typeface="ＭＳ Ｐゴシック" pitchFamily="26" charset="-128"/>
                <a:cs typeface="ＭＳ Ｐゴシック" pitchFamily="26" charset="-128"/>
              </a:rPr>
              <a:t>Key Points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For certain key points, I’ll simply place a few words on a slide without any other visuals,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especially when I can’t find an appropriate picture and I want the words to linger in the minds of my audience.</a:t>
            </a:r>
            <a:br>
              <a:rPr lang="en-US" sz="1200" kern="120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</a:b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Again, I’ll always tell a story that brings the key point alive for the audience while I keep the words on the screen, effectively 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“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burning“ an image in their mind.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BCB27-A446-4242-994B-61F6F8572BA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9744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latin typeface="+mn-lt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BCB27-A446-4242-994B-61F6F8572BA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974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Title of your presentation</a:t>
            </a:r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solidFill>
              <a:schemeClr val="accent1">
                <a:lumMod val="40000"/>
                <a:lumOff val="60000"/>
                <a:alpha val="40000"/>
              </a:schemeClr>
            </a:solidFill>
            <a:miter lim="800000"/>
          </a:ln>
          <a:effectLst>
            <a:innerShdw blurRad="457200">
              <a:schemeClr val="accent1">
                <a:alpha val="80000"/>
              </a:schemeClr>
            </a:innerShdw>
            <a:softEdge rad="3175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5427B-4F08-4D50-853B-896B915658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10" name="Picture 9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1" name="Picture 10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457200">
              <a:schemeClr val="tx1">
                <a:lumMod val="50000"/>
                <a:lumOff val="50000"/>
                <a:alpha val="80000"/>
              </a:schemeClr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3549F50-7AD4-464D-9032-CC0646FB2084}" type="slidenum">
              <a:rPr lang="en-US" smtClean="0"/>
              <a:pPr defTabSz="457200"/>
              <a:t>‹#›</a:t>
            </a:fld>
            <a:endParaRPr lang="en-US"/>
          </a:p>
        </p:txBody>
      </p:sp>
    </p:spTree>
  </p:cSld>
  <p:clrMapOvr>
    <a:masterClrMapping/>
  </p:clrMapOvr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9F50-7AD4-464D-9032-CC0646FB20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7696200" cy="6858000"/>
            <a:chOff x="0" y="0"/>
            <a:chExt cx="7696200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16862"/>
            <a:stretch>
              <a:fillRect/>
            </a:stretch>
          </p:blipFill>
          <p:spPr>
            <a:xfrm>
              <a:off x="0" y="0"/>
              <a:ext cx="7467600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28309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381001"/>
            <a:ext cx="1447800" cy="5697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1"/>
            <a:ext cx="6705600" cy="5697537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9F50-7AD4-464D-9032-CC0646FB20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tement with Two-Level Tag,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676400"/>
            <a:ext cx="8077200" cy="2057400"/>
          </a:xfrm>
        </p:spPr>
        <p:txBody>
          <a:bodyPr anchor="b" anchorCtr="0">
            <a:noAutofit/>
          </a:bodyPr>
          <a:lstStyle>
            <a:lvl1pPr algn="l">
              <a:defRPr sz="6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3733800"/>
            <a:ext cx="8077200" cy="1500188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200" b="1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5427B-4F08-4D50-853B-896B915658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053138" y="304800"/>
            <a:ext cx="2505075" cy="53340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200" b="1"/>
            </a:lvl1pPr>
            <a:lvl2pPr marL="457200" indent="0">
              <a:buNone/>
              <a:defRPr sz="3200" b="1"/>
            </a:lvl2pPr>
            <a:lvl3pPr marL="914400" indent="0">
              <a:buNone/>
              <a:defRPr sz="3200" b="1"/>
            </a:lvl3pPr>
            <a:lvl4pPr marL="1371600" indent="0">
              <a:buNone/>
              <a:defRPr sz="3200" b="1"/>
            </a:lvl4pPr>
            <a:lvl5pPr marL="1828800" indent="0">
              <a:buNone/>
              <a:defRPr sz="3200" b="1"/>
            </a:lvl5pPr>
          </a:lstStyle>
          <a:p>
            <a:pPr lvl="0"/>
            <a:r>
              <a:rPr lang="en-US" dirty="0" smtClean="0"/>
              <a:t>Text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6053138" y="838200"/>
            <a:ext cx="2505075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 smtClean="0"/>
              <a:t>(Subtext)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171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tement with Two-Level Tag,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676400"/>
            <a:ext cx="8077200" cy="2057400"/>
          </a:xfrm>
        </p:spPr>
        <p:txBody>
          <a:bodyPr anchor="b" anchorCtr="0">
            <a:noAutofit/>
          </a:bodyPr>
          <a:lstStyle>
            <a:lvl1pPr algn="l">
              <a:defRPr sz="6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3733800"/>
            <a:ext cx="8077200" cy="1500188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200" b="1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5427B-4F08-4D50-853B-896B915658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053138" y="304800"/>
            <a:ext cx="2505075" cy="53340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200" b="1"/>
            </a:lvl1pPr>
            <a:lvl2pPr marL="457200" indent="0">
              <a:buNone/>
              <a:defRPr sz="3200" b="1"/>
            </a:lvl2pPr>
            <a:lvl3pPr marL="914400" indent="0">
              <a:buNone/>
              <a:defRPr sz="3200" b="1"/>
            </a:lvl3pPr>
            <a:lvl4pPr marL="1371600" indent="0">
              <a:buNone/>
              <a:defRPr sz="3200" b="1"/>
            </a:lvl4pPr>
            <a:lvl5pPr marL="1828800" indent="0">
              <a:buNone/>
              <a:defRPr sz="3200" b="1"/>
            </a:lvl5pPr>
          </a:lstStyle>
          <a:p>
            <a:pPr lvl="0"/>
            <a:r>
              <a:rPr lang="en-US" dirty="0" smtClean="0"/>
              <a:t>Text</a:t>
            </a:r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6053138" y="838200"/>
            <a:ext cx="2505075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 smtClean="0"/>
              <a:t>(Subtext)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668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Media,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24600" cy="1143000"/>
          </a:xfrm>
        </p:spPr>
        <p:txBody>
          <a:bodyPr anchor="b" anchorCtr="0"/>
          <a:lstStyle>
            <a:lvl1pPr algn="l"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9F50-7AD4-464D-9032-CC0646FB20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Media Placeholder 7"/>
          <p:cNvSpPr>
            <a:spLocks noGrp="1"/>
          </p:cNvSpPr>
          <p:nvPr>
            <p:ph type="media" sz="quarter" idx="13" hasCustomPrompt="1"/>
          </p:nvPr>
        </p:nvSpPr>
        <p:spPr>
          <a:xfrm>
            <a:off x="457200" y="1600200"/>
            <a:ext cx="8229600" cy="4525963"/>
          </a:xfrm>
          <a:ln w="28575">
            <a:solidFill>
              <a:schemeClr val="tx1"/>
            </a:solidFill>
          </a:ln>
        </p:spPr>
        <p:txBody>
          <a:bodyPr/>
          <a:lstStyle>
            <a:lvl1pPr marL="0" indent="0">
              <a:buFontTx/>
              <a:buNone/>
              <a:defRPr baseline="0"/>
            </a:lvl1pPr>
          </a:lstStyle>
          <a:p>
            <a:r>
              <a:rPr lang="en-US" dirty="0" smtClean="0"/>
              <a:t>Click icon to add media file</a:t>
            </a:r>
            <a:endParaRPr lang="en-US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1" y="304800"/>
            <a:ext cx="1655064" cy="53340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1"/>
            </a:lvl1pPr>
            <a:lvl2pPr marL="457200" indent="0">
              <a:buNone/>
              <a:defRPr sz="3200" b="1"/>
            </a:lvl2pPr>
            <a:lvl3pPr marL="914400" indent="0">
              <a:buNone/>
              <a:defRPr sz="3200" b="1"/>
            </a:lvl3pPr>
            <a:lvl4pPr marL="1371600" indent="0">
              <a:buNone/>
              <a:defRPr sz="3200" b="1"/>
            </a:lvl4pPr>
            <a:lvl5pPr marL="1828800" indent="0">
              <a:buNone/>
              <a:defRPr sz="3200" b="1"/>
            </a:lvl5pPr>
          </a:lstStyle>
          <a:p>
            <a:pPr lvl="0"/>
            <a:r>
              <a:rPr lang="en-US" dirty="0" smtClean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783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tement with Tag,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33613"/>
            <a:ext cx="8077200" cy="2057400"/>
          </a:xfrm>
        </p:spPr>
        <p:txBody>
          <a:bodyPr anchor="b" anchorCtr="0">
            <a:noAutofit/>
          </a:bodyPr>
          <a:lstStyle>
            <a:lvl1pPr algn="ctr">
              <a:defRPr sz="54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291013"/>
            <a:ext cx="8077200" cy="1500188"/>
          </a:xfrm>
        </p:spPr>
        <p:txBody>
          <a:bodyPr anchor="t" anchorCtr="0">
            <a:normAutofit/>
          </a:bodyPr>
          <a:lstStyle>
            <a:lvl1pPr marL="0" indent="0" algn="ctr">
              <a:buNone/>
              <a:defRPr sz="3200" b="1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5427B-4F08-4D50-853B-896B915658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858001" y="304800"/>
            <a:ext cx="1655064" cy="53340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1"/>
            </a:lvl1pPr>
            <a:lvl2pPr marL="457200" indent="0">
              <a:buNone/>
              <a:defRPr sz="3200" b="1"/>
            </a:lvl2pPr>
            <a:lvl3pPr marL="914400" indent="0">
              <a:buNone/>
              <a:defRPr sz="3200" b="1"/>
            </a:lvl3pPr>
            <a:lvl4pPr marL="1371600" indent="0">
              <a:buNone/>
              <a:defRPr sz="3200" b="1"/>
            </a:lvl4pPr>
            <a:lvl5pPr marL="1828800" indent="0">
              <a:buNone/>
              <a:defRPr sz="3200" b="1"/>
            </a:lvl5pPr>
          </a:lstStyle>
          <a:p>
            <a:pPr lvl="0"/>
            <a:r>
              <a:rPr lang="en-US" dirty="0" smtClean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319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9F50-7AD4-464D-9032-CC0646FB20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457200"/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457200"/>
            <a:r>
              <a:rPr lang="en-US" smtClean="0"/>
              <a:t>Title of your presentation</a:t>
            </a:r>
            <a:endParaRPr lang="en-US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307977" y="950260"/>
            <a:ext cx="2528046" cy="252804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762000">
              <a:schemeClr val="accent1">
                <a:alpha val="80000"/>
              </a:schemeClr>
            </a:innerShdw>
            <a:softEdge rad="317500"/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200" y="1851212"/>
            <a:ext cx="5446714" cy="1730375"/>
          </a:xfrm>
        </p:spPr>
        <p:txBody>
          <a:bodyPr anchor="b" anchorCtr="0"/>
          <a:lstStyle>
            <a:lvl1pPr algn="ctr">
              <a:lnSpc>
                <a:spcPts val="6800"/>
              </a:lnSpc>
              <a:defRPr sz="6500" b="0" cap="none"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4200" y="3576918"/>
            <a:ext cx="5446714" cy="829982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5427B-4F08-4D50-853B-896B9156583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9"/>
          <p:cNvGrpSpPr/>
          <p:nvPr/>
        </p:nvGrpSpPr>
        <p:grpSpPr>
          <a:xfrm>
            <a:off x="0" y="0"/>
            <a:ext cx="9144000" cy="1191256"/>
            <a:chOff x="0" y="0"/>
            <a:chExt cx="9144000" cy="1191256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 flipV="1">
            <a:off x="0" y="5666744"/>
            <a:ext cx="9144000" cy="1191256"/>
            <a:chOff x="0" y="0"/>
            <a:chExt cx="9144000" cy="1191256"/>
          </a:xfrm>
        </p:grpSpPr>
        <p:pic>
          <p:nvPicPr>
            <p:cNvPr id="12" name="Picture 11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13" name="Picture 12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pic>
        <p:nvPicPr>
          <p:cNvPr id="14" name="Picture 13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3258805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0" name="Picture 9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62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6534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9F50-7AD4-464D-9032-CC0646FB20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11" name="Picture 10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2" name="Picture 11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048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048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9F50-7AD4-464D-9032-CC0646FB208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4766048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pic>
        <p:nvPicPr>
          <p:cNvPr id="15" name="Picture 14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780052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8" name="Picture 7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9F50-7AD4-464D-9032-CC0646FB20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49F50-7AD4-464D-9032-CC0646FB20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1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776" cy="1537447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859" y="381001"/>
            <a:ext cx="3813174" cy="5697537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200" b="0"/>
            </a:lvl2pPr>
            <a:lvl3pPr>
              <a:defRPr sz="2000" b="0"/>
            </a:lvl3pPr>
            <a:lvl4pPr>
              <a:defRPr sz="1800" b="0"/>
            </a:lvl4pPr>
            <a:lvl5pPr>
              <a:defRPr sz="1800" b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2209801"/>
            <a:ext cx="3612776" cy="32004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Title of your presentation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0B95427B-4F08-4D50-853B-896B915658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000000"/>
            </a:gs>
            <a:gs pos="50000">
              <a:schemeClr val="accent6">
                <a:lumMod val="7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62" y="40341"/>
            <a:ext cx="7570787" cy="1411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62" y="1761565"/>
            <a:ext cx="7570787" cy="4289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181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pPr defTabSz="457200"/>
            <a:r>
              <a:rPr lang="en-US" smtClean="0"/>
              <a:t>© your company name.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pPr defTabSz="457200"/>
            <a:fld id="{D3549F50-7AD4-464D-9032-CC0646FB2084}" type="slidenum">
              <a:rPr lang="en-US" smtClean="0"/>
              <a:pPr defTabSz="45720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203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pPr defTabSz="457200"/>
            <a:r>
              <a:rPr lang="en-US" smtClean="0"/>
              <a:t>Title of your presentation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  <p:sldLayoutId id="2147483850" r:id="rId14"/>
    <p:sldLayoutId id="2147483852" r:id="rId15"/>
    <p:sldLayoutId id="2147483853" r:id="rId16"/>
    <p:sldLayoutId id="2147483854" r:id="rId17"/>
  </p:sldLayoutIdLst>
  <p:hf sldNum="0" hdr="0"/>
  <p:txStyles>
    <p:titleStyle>
      <a:lvl1pPr algn="ctr" defTabSz="914400" rtl="0" eaLnBrk="1" latinLnBrk="0" hangingPunct="1">
        <a:lnSpc>
          <a:spcPts val="6000"/>
        </a:lnSpc>
        <a:spcBef>
          <a:spcPct val="0"/>
        </a:spcBef>
        <a:buNone/>
        <a:defRPr sz="54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4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hyperlink" Target="https://www.youtube.com/watch?v=cwKu9cxyclY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10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4" Type="http://schemas.openxmlformats.org/officeDocument/2006/relationships/image" Target="../media/image16.png"/><Relationship Id="rId5" Type="http://schemas.openxmlformats.org/officeDocument/2006/relationships/image" Target="../media/image10.png"/><Relationship Id="rId1" Type="http://schemas.microsoft.com/office/2007/relationships/media" Target="../media/media2.m4a"/><Relationship Id="rId2" Type="http://schemas.openxmlformats.org/officeDocument/2006/relationships/audio" Target="../media/media2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Rhythm: Chapter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571500">
              <a:buClr>
                <a:schemeClr val="tx2"/>
              </a:buClr>
              <a:buFont typeface="+mj-lt"/>
              <a:buAutoNum type="romanUcPeriod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Anacrusis (or pickups)</a:t>
            </a:r>
          </a:p>
          <a:p>
            <a:pPr marL="571500" indent="-571500">
              <a:buClr>
                <a:schemeClr val="tx2"/>
              </a:buClr>
              <a:buFont typeface="+mj-lt"/>
              <a:buAutoNum type="romanUcPeriod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Syncopation</a:t>
            </a:r>
          </a:p>
          <a:p>
            <a:pPr marL="571500" indent="-571500" algn="ctr">
              <a:buFont typeface="+mj-lt"/>
              <a:buAutoNum type="romanUcPeriod"/>
            </a:pPr>
            <a:endParaRPr lang="en-US" dirty="0" smtClean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971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152400"/>
            <a:ext cx="8153400" cy="1143000"/>
          </a:xfrm>
        </p:spPr>
        <p:txBody>
          <a:bodyPr/>
          <a:lstStyle/>
          <a:p>
            <a:pPr algn="ctr"/>
            <a:r>
              <a:rPr lang="en-US" dirty="0" smtClean="0"/>
              <a:t>Learning about </a:t>
            </a:r>
            <a:r>
              <a:rPr lang="en-US" dirty="0" smtClean="0">
                <a:solidFill>
                  <a:schemeClr val="bg1"/>
                </a:solidFill>
              </a:rPr>
              <a:t>Vivaldi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261646"/>
            <a:ext cx="8001000" cy="55092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600" b="1" u="sng" dirty="0" smtClean="0"/>
              <a:t>Questions to answer as you are reading:</a:t>
            </a:r>
            <a:endParaRPr lang="en-US" sz="1600" b="1" u="sng" dirty="0"/>
          </a:p>
          <a:p>
            <a:pPr marL="342900" lvl="0" indent="-342900">
              <a:buFont typeface="+mj-lt"/>
              <a:buAutoNum type="arabicPeriod"/>
            </a:pPr>
            <a:r>
              <a:rPr lang="en-US" sz="1600" dirty="0"/>
              <a:t>Describe his relationship with his father.</a:t>
            </a:r>
            <a:br>
              <a:rPr lang="en-US" sz="1600" dirty="0"/>
            </a:br>
            <a:endParaRPr lang="en-US" sz="1600" dirty="0"/>
          </a:p>
          <a:p>
            <a:pPr marL="342900" lvl="0" indent="-342900">
              <a:buFont typeface="+mj-lt"/>
              <a:buAutoNum type="arabicPeriod"/>
            </a:pPr>
            <a:r>
              <a:rPr lang="en-US" sz="1600" dirty="0"/>
              <a:t>Describe his sibling situation.</a:t>
            </a:r>
            <a:br>
              <a:rPr lang="en-US" sz="1600" dirty="0"/>
            </a:br>
            <a:endParaRPr lang="en-US" sz="1600" dirty="0"/>
          </a:p>
          <a:p>
            <a:pPr marL="342900" lvl="0" indent="-342900">
              <a:buFont typeface="+mj-lt"/>
              <a:buAutoNum type="arabicPeriod"/>
            </a:pPr>
            <a:r>
              <a:rPr lang="en-US" sz="1600" dirty="0"/>
              <a:t>Describe his relationship with his employers.</a:t>
            </a:r>
            <a:br>
              <a:rPr lang="en-US" sz="1600" dirty="0"/>
            </a:br>
            <a:endParaRPr lang="en-US" sz="1600" dirty="0"/>
          </a:p>
          <a:p>
            <a:pPr marL="342900" lvl="0" indent="-342900">
              <a:buFont typeface="+mj-lt"/>
              <a:buAutoNum type="arabicPeriod"/>
            </a:pPr>
            <a:r>
              <a:rPr lang="en-US" sz="1600" dirty="0"/>
              <a:t>Describe his relationship with the significant other in his life.</a:t>
            </a:r>
            <a:br>
              <a:rPr lang="en-US" sz="1600" dirty="0"/>
            </a:br>
            <a:endParaRPr lang="en-US" sz="1600" dirty="0"/>
          </a:p>
          <a:p>
            <a:pPr marL="342900" lvl="0" indent="-342900">
              <a:buFont typeface="+mj-lt"/>
              <a:buAutoNum type="arabicPeriod"/>
            </a:pPr>
            <a:r>
              <a:rPr lang="en-US" sz="1600" dirty="0"/>
              <a:t>Describe his offspring situation.  Did he have any?  How many</a:t>
            </a:r>
            <a:r>
              <a:rPr lang="en-US" sz="1600" dirty="0" smtClean="0"/>
              <a:t>?</a:t>
            </a:r>
            <a:br>
              <a:rPr lang="en-US" sz="1600" dirty="0" smtClean="0"/>
            </a:br>
            <a:endParaRPr lang="en-US" sz="1600" dirty="0"/>
          </a:p>
          <a:p>
            <a:pPr marL="342900" lvl="0" indent="-342900">
              <a:buFont typeface="+mj-lt"/>
              <a:buAutoNum type="arabicPeriod"/>
            </a:pPr>
            <a:r>
              <a:rPr lang="en-US" sz="1600" dirty="0" smtClean="0"/>
              <a:t>Describe </a:t>
            </a:r>
            <a:r>
              <a:rPr lang="en-US" sz="1600" dirty="0"/>
              <a:t>his personality. 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/>
          </a:p>
          <a:p>
            <a:pPr marL="342900" lvl="0" indent="-342900">
              <a:buFont typeface="+mj-lt"/>
              <a:buAutoNum type="arabicPeriod"/>
            </a:pPr>
            <a:r>
              <a:rPr lang="en-US" sz="1600" dirty="0" smtClean="0"/>
              <a:t>What </a:t>
            </a:r>
            <a:r>
              <a:rPr lang="en-US" sz="1600" dirty="0"/>
              <a:t>are some of his biggest / most famous pieces of music?</a:t>
            </a:r>
            <a:br>
              <a:rPr lang="en-US" sz="1600" dirty="0"/>
            </a:br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What was the major medical ailment this composer experienced and </a:t>
            </a:r>
            <a:r>
              <a:rPr lang="en-US" sz="1600" dirty="0">
                <a:solidFill>
                  <a:srgbClr val="FFFFFF"/>
                </a:solidFill>
              </a:rPr>
              <a:t>when was</a:t>
            </a:r>
            <a:r>
              <a:rPr lang="en-US" sz="1600" dirty="0"/>
              <a:t> </a:t>
            </a:r>
            <a:r>
              <a:rPr lang="en-US" sz="1600" dirty="0">
                <a:solidFill>
                  <a:srgbClr val="FFFFFF"/>
                </a:solidFill>
              </a:rPr>
              <a:t>it in his </a:t>
            </a:r>
            <a:r>
              <a:rPr lang="en-US" sz="1600" dirty="0"/>
              <a:t>life</a:t>
            </a:r>
            <a:r>
              <a:rPr lang="en-US" sz="1600" dirty="0" smtClean="0"/>
              <a:t>?</a:t>
            </a:r>
            <a:endParaRPr lang="en-US" sz="1600" dirty="0" smtClean="0">
              <a:hlinkClick r:id="rId2"/>
            </a:endParaRPr>
          </a:p>
          <a:p>
            <a:pPr algn="ctr"/>
            <a:endParaRPr lang="en-US" sz="1600" dirty="0">
              <a:hlinkClick r:id="rId2"/>
            </a:endParaRPr>
          </a:p>
          <a:p>
            <a:pPr algn="ctr"/>
            <a:endParaRPr lang="en-US" sz="1600" dirty="0" smtClean="0">
              <a:hlinkClick r:id="rId2"/>
            </a:endParaRPr>
          </a:p>
          <a:p>
            <a:pPr algn="ctr"/>
            <a:r>
              <a:rPr lang="en-US" sz="1600" dirty="0" smtClean="0">
                <a:hlinkClick r:id="rId2"/>
              </a:rPr>
              <a:t>Vivaldi’s Video</a:t>
            </a:r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78532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2400" cy="1143000"/>
          </a:xfrm>
        </p:spPr>
        <p:txBody>
          <a:bodyPr/>
          <a:lstStyle/>
          <a:p>
            <a:r>
              <a:rPr lang="en-US" dirty="0" smtClean="0"/>
              <a:t>What is a pickup?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3886200"/>
            <a:ext cx="708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Pickups are incomplete measures at the start of the piece.  Pretend like there are beats in front of them!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371600" y="2286000"/>
            <a:ext cx="1522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Here.</a:t>
            </a:r>
            <a:r>
              <a:rPr lang="en-US" dirty="0" smtClean="0"/>
              <a:t>.. Listen:</a:t>
            </a:r>
            <a:endParaRPr lang="en-US" dirty="0"/>
          </a:p>
        </p:txBody>
      </p:sp>
      <p:pic>
        <p:nvPicPr>
          <p:cNvPr id="12" name="Sound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05200" y="1905000"/>
            <a:ext cx="812800" cy="812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62600" y="17526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did I do?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338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821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077200" cy="990600"/>
          </a:xfrm>
        </p:spPr>
        <p:txBody>
          <a:bodyPr/>
          <a:lstStyle/>
          <a:p>
            <a:r>
              <a:rPr lang="en-US" dirty="0" smtClean="0"/>
              <a:t>Looking at a pickup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667000"/>
            <a:ext cx="9143999" cy="1425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573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077200" cy="814387"/>
          </a:xfrm>
        </p:spPr>
        <p:txBody>
          <a:bodyPr/>
          <a:lstStyle/>
          <a:p>
            <a:r>
              <a:rPr lang="en-US" sz="4400" dirty="0" smtClean="0"/>
              <a:t>A pickup without your count-in...</a:t>
            </a:r>
            <a:endParaRPr lang="en-US" sz="4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73" y="2286000"/>
            <a:ext cx="9097671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493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ertical Title 6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en-US" dirty="0" smtClean="0"/>
              <a:t>Rhythm Tree...</a:t>
            </a:r>
            <a:endParaRPr lang="en-US" dirty="0"/>
          </a:p>
        </p:txBody>
      </p:sp>
      <p:sp>
        <p:nvSpPr>
          <p:cNvPr id="8" name="Vertical Text Placeholder 7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marL="0" indent="0">
              <a:buNone/>
            </a:pPr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Let’s Review: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53319"/>
            <a:ext cx="6299200" cy="426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890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>
            <a:spLocks/>
          </p:cNvSpPr>
          <p:nvPr/>
        </p:nvSpPr>
        <p:spPr>
          <a:xfrm>
            <a:off x="955675" y="1905000"/>
            <a:ext cx="7232650" cy="429101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Font typeface="Candara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 lang="en-US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 lang="en-US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4400" dirty="0" smtClean="0">
                <a:solidFill>
                  <a:srgbClr val="3E2979"/>
                </a:solidFill>
                <a:latin typeface="Reprise" charset="2"/>
                <a:cs typeface="Reprise" charset="2"/>
              </a:rPr>
              <a:t>h  . -&gt;   _______ +  ________ = _________</a:t>
            </a:r>
          </a:p>
          <a:p>
            <a:pPr>
              <a:buFont typeface="+mj-lt"/>
              <a:buAutoNum type="arabicPeriod"/>
            </a:pPr>
            <a:endParaRPr lang="en-US" sz="1200" dirty="0" smtClean="0">
              <a:solidFill>
                <a:srgbClr val="3E2979"/>
              </a:solidFill>
              <a:latin typeface="Reprise" charset="2"/>
              <a:cs typeface="Reprise" charset="2"/>
            </a:endParaRPr>
          </a:p>
          <a:p>
            <a:pPr>
              <a:buFont typeface="+mj-lt"/>
              <a:buAutoNum type="arabicPeriod"/>
            </a:pPr>
            <a:r>
              <a:rPr lang="en-US" sz="4400" dirty="0" smtClean="0">
                <a:solidFill>
                  <a:srgbClr val="3E2979"/>
                </a:solidFill>
                <a:latin typeface="Reprise" charset="2"/>
                <a:cs typeface="Reprise" charset="2"/>
              </a:rPr>
              <a:t>q . -&gt;   _______ +  ________ = _________</a:t>
            </a:r>
          </a:p>
          <a:p>
            <a:pPr>
              <a:buFont typeface="+mj-lt"/>
              <a:buAutoNum type="arabicPeriod"/>
            </a:pPr>
            <a:endParaRPr lang="en-US" sz="1200" dirty="0" smtClean="0">
              <a:solidFill>
                <a:srgbClr val="3E2979"/>
              </a:solidFill>
              <a:latin typeface="Reprise" charset="2"/>
              <a:cs typeface="Reprise" charset="2"/>
            </a:endParaRPr>
          </a:p>
          <a:p>
            <a:pPr>
              <a:buFont typeface="+mj-lt"/>
              <a:buAutoNum type="arabicPeriod"/>
            </a:pPr>
            <a:r>
              <a:rPr lang="en-US" sz="4400" dirty="0" smtClean="0">
                <a:solidFill>
                  <a:srgbClr val="3E2979"/>
                </a:solidFill>
                <a:latin typeface="Reprise" charset="2"/>
                <a:cs typeface="Reprise" charset="2"/>
              </a:rPr>
              <a:t>e. -&gt;   _______ +  ________ = _________ </a:t>
            </a:r>
            <a:endParaRPr lang="en-US" sz="4400" dirty="0">
              <a:solidFill>
                <a:srgbClr val="3E2979"/>
              </a:solidFill>
              <a:latin typeface="Reprise" charset="2"/>
              <a:cs typeface="Reprise" charset="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21815" y="304800"/>
            <a:ext cx="268910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Reminder: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90600" y="1066800"/>
            <a:ext cx="669779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3E2979"/>
                </a:solidFill>
              </a:rPr>
              <a:t>Dots can break into groups of 3...</a:t>
            </a:r>
            <a:endParaRPr lang="en-US" sz="3600" b="1" dirty="0">
              <a:ln w="10541" cmpd="sng">
                <a:solidFill>
                  <a:schemeClr val="bg1"/>
                </a:solidFill>
                <a:prstDash val="solid"/>
              </a:ln>
              <a:solidFill>
                <a:srgbClr val="3E2979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667000" y="2590800"/>
            <a:ext cx="609600" cy="381000"/>
            <a:chOff x="2667000" y="2819400"/>
            <a:chExt cx="609600" cy="381000"/>
          </a:xfrm>
        </p:grpSpPr>
        <p:cxnSp>
          <p:nvCxnSpPr>
            <p:cNvPr id="18" name="Straight Arrow Connector 17"/>
            <p:cNvCxnSpPr/>
            <p:nvPr/>
          </p:nvCxnSpPr>
          <p:spPr>
            <a:xfrm flipH="1">
              <a:off x="2667000" y="2819400"/>
              <a:ext cx="228600" cy="381000"/>
            </a:xfrm>
            <a:prstGeom prst="straightConnector1">
              <a:avLst/>
            </a:prstGeom>
            <a:ln>
              <a:solidFill>
                <a:schemeClr val="tx1">
                  <a:alpha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2971800" y="2819400"/>
              <a:ext cx="304800" cy="381000"/>
            </a:xfrm>
            <a:prstGeom prst="straightConnector1">
              <a:avLst/>
            </a:prstGeom>
            <a:ln>
              <a:solidFill>
                <a:schemeClr val="tx1">
                  <a:alpha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2667000" y="5486400"/>
            <a:ext cx="609600" cy="381000"/>
            <a:chOff x="2667000" y="2819400"/>
            <a:chExt cx="609600" cy="381000"/>
          </a:xfrm>
        </p:grpSpPr>
        <p:cxnSp>
          <p:nvCxnSpPr>
            <p:cNvPr id="30" name="Straight Arrow Connector 29"/>
            <p:cNvCxnSpPr/>
            <p:nvPr/>
          </p:nvCxnSpPr>
          <p:spPr>
            <a:xfrm flipH="1">
              <a:off x="2667000" y="2819400"/>
              <a:ext cx="228600" cy="381000"/>
            </a:xfrm>
            <a:prstGeom prst="straightConnector1">
              <a:avLst/>
            </a:prstGeom>
            <a:ln>
              <a:solidFill>
                <a:schemeClr val="tx1">
                  <a:alpha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>
              <a:off x="2971800" y="2819400"/>
              <a:ext cx="304800" cy="381000"/>
            </a:xfrm>
            <a:prstGeom prst="straightConnector1">
              <a:avLst/>
            </a:prstGeom>
            <a:ln>
              <a:solidFill>
                <a:schemeClr val="tx1">
                  <a:alpha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>
            <a:off x="2667000" y="4038600"/>
            <a:ext cx="609600" cy="381000"/>
            <a:chOff x="2667000" y="2819400"/>
            <a:chExt cx="609600" cy="381000"/>
          </a:xfrm>
        </p:grpSpPr>
        <p:cxnSp>
          <p:nvCxnSpPr>
            <p:cNvPr id="33" name="Straight Arrow Connector 32"/>
            <p:cNvCxnSpPr/>
            <p:nvPr/>
          </p:nvCxnSpPr>
          <p:spPr>
            <a:xfrm flipH="1">
              <a:off x="2667000" y="2819400"/>
              <a:ext cx="228600" cy="381000"/>
            </a:xfrm>
            <a:prstGeom prst="straightConnector1">
              <a:avLst/>
            </a:prstGeom>
            <a:ln>
              <a:solidFill>
                <a:schemeClr val="tx1">
                  <a:alpha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2971800" y="2819400"/>
              <a:ext cx="304800" cy="381000"/>
            </a:xfrm>
            <a:prstGeom prst="straightConnector1">
              <a:avLst/>
            </a:prstGeom>
            <a:ln>
              <a:solidFill>
                <a:schemeClr val="tx1">
                  <a:alpha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3355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077200" cy="814387"/>
          </a:xfrm>
        </p:spPr>
        <p:txBody>
          <a:bodyPr/>
          <a:lstStyle/>
          <a:p>
            <a:r>
              <a:rPr lang="en-US" sz="4400" dirty="0" smtClean="0"/>
              <a:t>A pickup with some syncopation</a:t>
            </a:r>
            <a:endParaRPr lang="en-US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51100"/>
            <a:ext cx="9144000" cy="195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890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077200" cy="814387"/>
          </a:xfrm>
        </p:spPr>
        <p:txBody>
          <a:bodyPr/>
          <a:lstStyle/>
          <a:p>
            <a:r>
              <a:rPr lang="en-US" sz="4400" dirty="0" smtClean="0"/>
              <a:t>Maxing out the syncopation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28800"/>
            <a:ext cx="91440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594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776" cy="3581400"/>
          </a:xfrm>
        </p:spPr>
        <p:txBody>
          <a:bodyPr anchor="t"/>
          <a:lstStyle/>
          <a:p>
            <a:r>
              <a:rPr lang="en-US" sz="3200" dirty="0" smtClean="0"/>
              <a:t>There is a great composer who wrote syncopated music before it was cool...</a:t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381000" y="3276600"/>
            <a:ext cx="3612776" cy="1828800"/>
          </a:xfrm>
        </p:spPr>
        <p:txBody>
          <a:bodyPr>
            <a:normAutofit fontScale="85000" lnSpcReduction="20000"/>
          </a:bodyPr>
          <a:lstStyle/>
          <a:p>
            <a:r>
              <a:rPr lang="en-US" sz="3800" dirty="0" smtClean="0"/>
              <a:t>Antonio Vivaldi!</a:t>
            </a:r>
          </a:p>
          <a:p>
            <a:endParaRPr lang="en-US" sz="2800" dirty="0"/>
          </a:p>
          <a:p>
            <a:r>
              <a:rPr lang="en-US" sz="2800" dirty="0" smtClean="0"/>
              <a:t>The only piece of music you are responsible for is </a:t>
            </a:r>
            <a:r>
              <a:rPr lang="en-US" sz="2800" i="1" dirty="0" smtClean="0"/>
              <a:t>The Four Seasons: Spring</a:t>
            </a:r>
            <a:endParaRPr lang="en-US" sz="2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81000"/>
            <a:ext cx="4229100" cy="5080000"/>
          </a:xfrm>
          <a:prstGeom prst="rect">
            <a:avLst/>
          </a:prstGeom>
        </p:spPr>
      </p:pic>
      <p:pic>
        <p:nvPicPr>
          <p:cNvPr id="11" name="01 Four Seasons, Op. 8, Spring_ Allegro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38400" y="5257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76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0273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fusion">
  <a:themeElements>
    <a:clrScheme name="Infusion">
      <a:dk1>
        <a:sysClr val="windowText" lastClr="000000"/>
      </a:dk1>
      <a:lt1>
        <a:sysClr val="window" lastClr="FFFFFF"/>
      </a:lt1>
      <a:dk2>
        <a:srgbClr val="2F1F58"/>
      </a:dk2>
      <a:lt2>
        <a:srgbClr val="B7A9E0"/>
      </a:lt2>
      <a:accent1>
        <a:srgbClr val="8C73D0"/>
      </a:accent1>
      <a:accent2>
        <a:srgbClr val="C2E8C4"/>
      </a:accent2>
      <a:accent3>
        <a:srgbClr val="C5A6E8"/>
      </a:accent3>
      <a:accent4>
        <a:srgbClr val="B45EC7"/>
      </a:accent4>
      <a:accent5>
        <a:srgbClr val="9FDAFB"/>
      </a:accent5>
      <a:accent6>
        <a:srgbClr val="95C5B0"/>
      </a:accent6>
      <a:hlink>
        <a:srgbClr val="744AE0"/>
      </a:hlink>
      <a:folHlink>
        <a:srgbClr val="8D8AD1"/>
      </a:folHlink>
    </a:clrScheme>
    <a:fontScheme name="Infusion">
      <a:majorFont>
        <a:latin typeface="Mistral"/>
        <a:ea typeface=""/>
        <a:cs typeface=""/>
        <a:font script="Jpan" typeface="ＤＦＰ行書体"/>
        <a:font script="Hans" typeface="宋体"/>
        <a:font script="Hant" typeface="新細明體"/>
      </a:majorFont>
      <a:minorFont>
        <a:latin typeface="Candara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Infus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300000"/>
                <a:lumMod val="125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135000"/>
              </a:schemeClr>
            </a:duotone>
          </a:blip>
          <a:tile tx="0" ty="0" sx="40000" sy="40000" flip="none" algn="tl"/>
        </a:blipFill>
      </a:fillStyleLst>
      <a:lnStyleLst>
        <a:ln w="38100" cap="flat" cmpd="sng" algn="ctr">
          <a:solidFill>
            <a:schemeClr val="phClr">
              <a:alpha val="70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>
              <a:alpha val="50000"/>
            </a:schemeClr>
          </a:solidFill>
          <a:prstDash val="solid"/>
          <a:miter/>
        </a:ln>
        <a:ln w="88900" cap="flat" cmpd="sng" algn="ctr">
          <a:solidFill>
            <a:schemeClr val="phClr">
              <a:alpha val="4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r="13500000">
              <a:srgbClr val="000000">
                <a:alpha val="50000"/>
              </a:srgbClr>
            </a:innerShdw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New_VerneHarnish">
      <a:dk1>
        <a:sysClr val="windowText" lastClr="000000"/>
      </a:dk1>
      <a:lt1>
        <a:sysClr val="window" lastClr="FFFFFF"/>
      </a:lt1>
      <a:dk2>
        <a:srgbClr val="0C0D0D"/>
      </a:dk2>
      <a:lt2>
        <a:srgbClr val="EAEAEA"/>
      </a:lt2>
      <a:accent1>
        <a:srgbClr val="DA8C2B"/>
      </a:accent1>
      <a:accent2>
        <a:srgbClr val="5A8A98"/>
      </a:accent2>
      <a:accent3>
        <a:srgbClr val="6D4D26"/>
      </a:accent3>
      <a:accent4>
        <a:srgbClr val="99CC00"/>
      </a:accent4>
      <a:accent5>
        <a:srgbClr val="800080"/>
      </a:accent5>
      <a:accent6>
        <a:srgbClr val="F4DA12"/>
      </a:accent6>
      <a:hlink>
        <a:srgbClr val="F4DA12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NEW_VerneHarnish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New_VerneHarnish">
      <a:dk1>
        <a:sysClr val="windowText" lastClr="000000"/>
      </a:dk1>
      <a:lt1>
        <a:sysClr val="window" lastClr="FFFFFF"/>
      </a:lt1>
      <a:dk2>
        <a:srgbClr val="0C0D0D"/>
      </a:dk2>
      <a:lt2>
        <a:srgbClr val="EAEAEA"/>
      </a:lt2>
      <a:accent1>
        <a:srgbClr val="DA8C2B"/>
      </a:accent1>
      <a:accent2>
        <a:srgbClr val="5A8A98"/>
      </a:accent2>
      <a:accent3>
        <a:srgbClr val="6D4D26"/>
      </a:accent3>
      <a:accent4>
        <a:srgbClr val="99CC00"/>
      </a:accent4>
      <a:accent5>
        <a:srgbClr val="800080"/>
      </a:accent5>
      <a:accent6>
        <a:srgbClr val="F4DA12"/>
      </a:accent6>
      <a:hlink>
        <a:srgbClr val="F4DA12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NEW_VerneHarnish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Infusion.thmx</Template>
  <TotalTime>1055</TotalTime>
  <Words>235</Words>
  <Application>Microsoft Macintosh PowerPoint</Application>
  <PresentationFormat>On-screen Show (4:3)</PresentationFormat>
  <Paragraphs>50</Paragraphs>
  <Slides>10</Slides>
  <Notes>6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Infusion</vt:lpstr>
      <vt:lpstr>Rhythm: Chapter 2</vt:lpstr>
      <vt:lpstr>What is a pickup?</vt:lpstr>
      <vt:lpstr>Looking at a pickup</vt:lpstr>
      <vt:lpstr>A pickup without your count-in...</vt:lpstr>
      <vt:lpstr>Rhythm Tree...</vt:lpstr>
      <vt:lpstr>PowerPoint Presentation</vt:lpstr>
      <vt:lpstr>A pickup with some syncopation</vt:lpstr>
      <vt:lpstr>Maxing out the syncopation</vt:lpstr>
      <vt:lpstr>There is a great composer who wrote syncopated music before it was cool... </vt:lpstr>
      <vt:lpstr>Learning about Vivaldi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Decisions Driving Growth</dc:title>
  <dc:subject/>
  <dc:creator/>
  <cp:keywords/>
  <dc:description/>
  <cp:lastModifiedBy>Melissa Nevola</cp:lastModifiedBy>
  <cp:revision>74</cp:revision>
  <dcterms:created xsi:type="dcterms:W3CDTF">2010-05-17T01:03:36Z</dcterms:created>
  <dcterms:modified xsi:type="dcterms:W3CDTF">2015-06-19T21:45:31Z</dcterms:modified>
  <cp:category/>
</cp:coreProperties>
</file>